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4" r:id="rId8"/>
    <p:sldId id="265" r:id="rId9"/>
    <p:sldId id="267" r:id="rId10"/>
    <p:sldId id="266" r:id="rId11"/>
    <p:sldId id="263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81CD-031E-4E57-A3E4-4B0A88EA9143}" type="datetimeFigureOut">
              <a:rPr lang="en-US" smtClean="0"/>
              <a:pPr/>
              <a:t>4/11/2013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2B3B-BD9E-448C-B9D5-45870A20E7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Protecting Our Privacy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ch.1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Privacy-</a:t>
            </a:r>
            <a:r>
              <a:rPr lang="en-US" dirty="0" smtClean="0">
                <a:solidFill>
                  <a:srgbClr val="0070C0"/>
                </a:solidFill>
              </a:rPr>
              <a:t>being free from the attention of others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7" name="Content Placeholder 6" descr="unle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10200" y="1981200"/>
            <a:ext cx="3077408" cy="2047875"/>
          </a:xfr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799" y="3810000"/>
            <a:ext cx="3779001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Telemarketing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(can be deceptive)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Selling products on the phone</a:t>
            </a:r>
          </a:p>
          <a:p>
            <a:pPr lvl="1"/>
            <a:r>
              <a:rPr lang="en-US" dirty="0" smtClean="0"/>
              <a:t>Some </a:t>
            </a:r>
            <a:r>
              <a:rPr lang="en-US" b="1" dirty="0" smtClean="0">
                <a:solidFill>
                  <a:srgbClr val="0070C0"/>
                </a:solidFill>
              </a:rPr>
              <a:t>legitimate</a:t>
            </a:r>
          </a:p>
          <a:p>
            <a:pPr lvl="1"/>
            <a:r>
              <a:rPr lang="en-US" dirty="0" smtClean="0"/>
              <a:t>Some </a:t>
            </a:r>
            <a:r>
              <a:rPr lang="en-US" b="1" dirty="0" smtClean="0">
                <a:solidFill>
                  <a:srgbClr val="0070C0"/>
                </a:solidFill>
              </a:rPr>
              <a:t>fraudulent</a:t>
            </a:r>
          </a:p>
          <a:p>
            <a:pPr lvl="1"/>
            <a:endParaRPr lang="en-US" dirty="0"/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Don’t give out your personal information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5" name="Content Placeholder 4" descr="thumbnailCARYS32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2046" y="1600200"/>
            <a:ext cx="2461154" cy="36917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Reliable Resources for Shoppers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Consumer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419600" cy="395128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 magazine that rates the quality and prices of the products on the market</a:t>
            </a:r>
          </a:p>
          <a:p>
            <a:endParaRPr lang="en-US" dirty="0" smtClean="0"/>
          </a:p>
          <a:p>
            <a:r>
              <a:rPr lang="en-US" dirty="0" smtClean="0"/>
              <a:t>Edmunds.com or Kelley Blue Book (on line)</a:t>
            </a:r>
          </a:p>
          <a:p>
            <a:r>
              <a:rPr lang="en-US" b="1" dirty="0" smtClean="0"/>
              <a:t>Amazon.com</a:t>
            </a:r>
          </a:p>
          <a:p>
            <a:pPr lvl="2"/>
            <a:r>
              <a:rPr lang="en-US" b="1" dirty="0" smtClean="0"/>
              <a:t>Craigslist-hard to return goods</a:t>
            </a:r>
          </a:p>
          <a:p>
            <a:pPr lvl="2"/>
            <a:r>
              <a:rPr lang="en-US" b="1" dirty="0" smtClean="0"/>
              <a:t>E-bay-hard to return goods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thumbnailCACK2OV3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447800"/>
            <a:ext cx="1981200" cy="2580774"/>
          </a:xfrm>
        </p:spPr>
      </p:pic>
      <p:pic>
        <p:nvPicPr>
          <p:cNvPr id="8" name="Picture 7" descr="thumbnailCAJXP7F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505200"/>
            <a:ext cx="2857500" cy="1104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Better Business Bureau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organization that protects customers from dishonest businesses.</a:t>
            </a:r>
          </a:p>
          <a:p>
            <a:r>
              <a:rPr lang="en-US" dirty="0" smtClean="0"/>
              <a:t>It registers and rates local businesses</a:t>
            </a:r>
          </a:p>
          <a:p>
            <a:pPr lvl="1"/>
            <a:r>
              <a:rPr lang="en-US" dirty="0" smtClean="0"/>
              <a:t>How long in business</a:t>
            </a:r>
          </a:p>
          <a:p>
            <a:pPr lvl="1"/>
            <a:r>
              <a:rPr lang="en-US" dirty="0" smtClean="0"/>
              <a:t>Number of complaints from customers</a:t>
            </a:r>
            <a:endParaRPr lang="en-US" dirty="0"/>
          </a:p>
        </p:txBody>
      </p:sp>
      <p:pic>
        <p:nvPicPr>
          <p:cNvPr id="4" name="Picture 3" descr="thumbnailCAKGEO4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124200"/>
            <a:ext cx="1933575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Class Action Suit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sz="3600" b="1" dirty="0" smtClean="0">
                <a:solidFill>
                  <a:srgbClr val="FF0000"/>
                </a:solidFill>
              </a:rPr>
              <a:t>bring an action against someone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group of people suing one company for wrongdoing</a:t>
            </a:r>
            <a:endParaRPr lang="en-US" dirty="0"/>
          </a:p>
        </p:txBody>
      </p:sp>
      <p:pic>
        <p:nvPicPr>
          <p:cNvPr id="5" name="Content Placeholder 4" descr="thumbnailCA67BHL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76800" y="3810000"/>
            <a:ext cx="2743200" cy="2780270"/>
          </a:xfrm>
        </p:spPr>
      </p:pic>
      <p:pic>
        <p:nvPicPr>
          <p:cNvPr id="6" name="Picture 5" descr="thumbnailCABEVQ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1600200"/>
            <a:ext cx="3810000" cy="2133600"/>
          </a:xfrm>
          <a:prstGeom prst="rect">
            <a:avLst/>
          </a:prstGeom>
        </p:spPr>
      </p:pic>
      <p:pic>
        <p:nvPicPr>
          <p:cNvPr id="7" name="Picture 6" descr="thumbnailCAJ4H07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199" y="3657600"/>
            <a:ext cx="2885813" cy="19659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Identity Theft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Stealing of your personal information</a:t>
            </a:r>
          </a:p>
          <a:p>
            <a:pPr lvl="1"/>
            <a:r>
              <a:rPr lang="en-US" dirty="0" smtClean="0"/>
              <a:t>Date of birth</a:t>
            </a:r>
          </a:p>
          <a:p>
            <a:pPr lvl="1"/>
            <a:r>
              <a:rPr lang="en-US" dirty="0" smtClean="0"/>
              <a:t>Social security number</a:t>
            </a:r>
          </a:p>
          <a:p>
            <a:pPr lvl="1"/>
            <a:r>
              <a:rPr lang="en-US" dirty="0" smtClean="0"/>
              <a:t>Credit card number</a:t>
            </a:r>
          </a:p>
          <a:p>
            <a:pPr lvl="1"/>
            <a:r>
              <a:rPr lang="en-US" dirty="0" smtClean="0"/>
              <a:t>Driver’s license number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thumbnailCA8QBL2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24384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If You Become a Victim of  Identity Theft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</a:t>
            </a:r>
          </a:p>
          <a:p>
            <a:pPr lvl="1"/>
            <a:r>
              <a:rPr lang="en-US" dirty="0" smtClean="0"/>
              <a:t>the bank</a:t>
            </a:r>
          </a:p>
          <a:p>
            <a:pPr lvl="1"/>
            <a:r>
              <a:rPr lang="en-US" dirty="0" smtClean="0"/>
              <a:t>the police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-credit reporting agency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b="1" dirty="0" smtClean="0">
                <a:solidFill>
                  <a:srgbClr val="0070C0"/>
                </a:solidFill>
              </a:rPr>
              <a:t>Equifax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2. Experian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3. </a:t>
            </a:r>
            <a:r>
              <a:rPr lang="en-US" b="1" dirty="0" err="1" smtClean="0">
                <a:solidFill>
                  <a:srgbClr val="0070C0"/>
                </a:solidFill>
              </a:rPr>
              <a:t>TransUnion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 smtClean="0"/>
              <a:t>They keep track of your credit score called </a:t>
            </a:r>
            <a:r>
              <a:rPr lang="en-US" b="1" dirty="0" smtClean="0">
                <a:solidFill>
                  <a:srgbClr val="0070C0"/>
                </a:solidFill>
              </a:rPr>
              <a:t>FICO score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thumbnailCAEOT13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4191000"/>
            <a:ext cx="2286000" cy="2087880"/>
          </a:xfrm>
          <a:prstGeom prst="rect">
            <a:avLst/>
          </a:prstGeom>
        </p:spPr>
      </p:pic>
      <p:pic>
        <p:nvPicPr>
          <p:cNvPr id="6" name="Picture 5" descr="thumbnailCAARYFY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33800"/>
            <a:ext cx="2276475" cy="2343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Prevention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use a shredder 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safe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safety deposit box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don’t carry SS card or green card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don’t give out your personal info. on the phone, or on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line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check your monthly bank statements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19600" y="914400"/>
            <a:ext cx="1752600" cy="1678247"/>
          </a:xfrm>
        </p:spPr>
      </p:pic>
      <p:pic>
        <p:nvPicPr>
          <p:cNvPr id="6" name="Picture 5" descr="bo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2514600"/>
            <a:ext cx="1981200" cy="1318399"/>
          </a:xfrm>
          <a:prstGeom prst="rect">
            <a:avLst/>
          </a:prstGeom>
        </p:spPr>
      </p:pic>
      <p:pic>
        <p:nvPicPr>
          <p:cNvPr id="7" name="Picture 6" descr="sbox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962400"/>
            <a:ext cx="2028825" cy="1162050"/>
          </a:xfrm>
          <a:prstGeom prst="rect">
            <a:avLst/>
          </a:prstGeom>
        </p:spPr>
      </p:pic>
      <p:pic>
        <p:nvPicPr>
          <p:cNvPr id="1026" name="Picture 2" descr="C:\Users\dbruzan\AppData\Local\Microsoft\Windows\Temporary Internet Files\Content.IE5\JNV64BG6\MP900442185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33400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Internet Safety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Social Networking</a:t>
            </a:r>
          </a:p>
          <a:p>
            <a:pPr>
              <a:buNone/>
            </a:pPr>
            <a:r>
              <a:rPr lang="en-US" dirty="0" smtClean="0"/>
              <a:t>		don’t meet online acquaintances in person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Your Words and Pictures</a:t>
            </a:r>
          </a:p>
          <a:p>
            <a:pPr lvl="1"/>
            <a:r>
              <a:rPr lang="en-US" dirty="0" smtClean="0"/>
              <a:t>Don’t post embarrassing pictures of yourself, or use  profanities (bad words) on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Jobs and colleges can check it.</a:t>
            </a:r>
            <a:endParaRPr lang="en-US" dirty="0"/>
          </a:p>
        </p:txBody>
      </p:sp>
      <p:pic>
        <p:nvPicPr>
          <p:cNvPr id="5" name="Picture 4" descr="thumbnailCAPKLZK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114800"/>
            <a:ext cx="3761813" cy="2583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Online Shopping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Look for </a:t>
            </a:r>
          </a:p>
          <a:p>
            <a:pPr lvl="1"/>
            <a:r>
              <a:rPr lang="en-US" dirty="0" smtClean="0"/>
              <a:t>“</a:t>
            </a:r>
            <a:r>
              <a:rPr lang="en-US" b="1" dirty="0" smtClean="0">
                <a:solidFill>
                  <a:srgbClr val="0070C0"/>
                </a:solidFill>
              </a:rPr>
              <a:t>https” </a:t>
            </a:r>
            <a:r>
              <a:rPr lang="en-US" dirty="0" smtClean="0"/>
              <a:t>in the browser address</a:t>
            </a:r>
          </a:p>
          <a:p>
            <a:pPr lvl="1"/>
            <a:r>
              <a:rPr lang="en-US" dirty="0" smtClean="0"/>
              <a:t>A lock </a:t>
            </a:r>
          </a:p>
          <a:p>
            <a:pPr lvl="1">
              <a:buFontTx/>
              <a:buChar char="-"/>
            </a:pPr>
            <a:r>
              <a:rPr lang="en-US" dirty="0" smtClean="0"/>
              <a:t>A well known store</a:t>
            </a:r>
          </a:p>
          <a:p>
            <a:pPr lvl="1">
              <a:buFontTx/>
              <a:buChar char="-"/>
            </a:pPr>
            <a:r>
              <a:rPr lang="en-US" dirty="0" smtClean="0"/>
              <a:t>Posted address</a:t>
            </a:r>
          </a:p>
          <a:p>
            <a:pPr lvl="1">
              <a:buFontTx/>
              <a:buChar char="-"/>
            </a:pPr>
            <a:r>
              <a:rPr lang="en-US" dirty="0" smtClean="0"/>
              <a:t>Phone number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Pay pal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10" name="Content Placeholder 9" descr="thumbnailCAFB7Q4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371600"/>
            <a:ext cx="4154510" cy="3733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Deception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(misleading information)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Bait and Switch-</a:t>
            </a:r>
          </a:p>
          <a:p>
            <a:pPr>
              <a:buNone/>
            </a:pPr>
            <a:r>
              <a:rPr lang="en-US" dirty="0" smtClean="0"/>
              <a:t>	advertising a product at a low price and switching the price to a higher one when the customer gets in the door</a:t>
            </a:r>
            <a:endParaRPr lang="en-US" dirty="0"/>
          </a:p>
        </p:txBody>
      </p:sp>
      <p:pic>
        <p:nvPicPr>
          <p:cNvPr id="5" name="Content Placeholder 4" descr="thumbnailCAQ163K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76119" y="1371600"/>
            <a:ext cx="3367881" cy="3367881"/>
          </a:xfrm>
        </p:spPr>
      </p:pic>
      <p:pic>
        <p:nvPicPr>
          <p:cNvPr id="2050" name="Picture 2" descr="C:\Users\dbruzan\AppData\Local\Microsoft\Windows\Temporary Internet Files\Content.IE5\0LUW97U5\MC90025042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886200"/>
            <a:ext cx="2470335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Pyramid Scheme </a:t>
            </a:r>
            <a:r>
              <a:rPr lang="en-US" dirty="0" smtClean="0"/>
              <a:t>(fraud)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3962400" cy="4373563"/>
          </a:xfrm>
        </p:spPr>
        <p:txBody>
          <a:bodyPr>
            <a:normAutofit/>
          </a:bodyPr>
          <a:lstStyle/>
          <a:p>
            <a:r>
              <a:rPr lang="en-US" dirty="0" smtClean="0"/>
              <a:t>people are </a:t>
            </a:r>
            <a:r>
              <a:rPr lang="en-US" b="1" dirty="0" smtClean="0">
                <a:solidFill>
                  <a:srgbClr val="FF0000"/>
                </a:solidFill>
              </a:rPr>
              <a:t>recruited</a:t>
            </a:r>
            <a:r>
              <a:rPr lang="en-US" dirty="0" smtClean="0"/>
              <a:t> to make payments to others above them  while expecting to </a:t>
            </a:r>
            <a:r>
              <a:rPr lang="en-US" b="1" dirty="0" smtClean="0">
                <a:solidFill>
                  <a:srgbClr val="FF0000"/>
                </a:solidFill>
              </a:rPr>
              <a:t>recruit </a:t>
            </a:r>
            <a:r>
              <a:rPr lang="en-US" dirty="0" smtClean="0"/>
              <a:t>new people to pay them.</a:t>
            </a:r>
          </a:p>
          <a:p>
            <a:endParaRPr lang="en-US" dirty="0"/>
          </a:p>
        </p:txBody>
      </p:sp>
      <p:pic>
        <p:nvPicPr>
          <p:cNvPr id="5" name="Content Placeholder 4" descr="thumbnailCAVS206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2133600"/>
            <a:ext cx="2981325" cy="29813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Door-to-Door Sales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3 day cooling off period</a:t>
            </a:r>
          </a:p>
          <a:p>
            <a:r>
              <a:rPr lang="en-US" dirty="0" smtClean="0"/>
              <a:t>You can cancel your purchase within 3 days of $25 or more.</a:t>
            </a:r>
            <a:endParaRPr lang="en-US" dirty="0"/>
          </a:p>
        </p:txBody>
      </p:sp>
      <p:pic>
        <p:nvPicPr>
          <p:cNvPr id="5" name="Content Placeholder 4" descr="thumbnailCAJM74B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8172" y="2133600"/>
            <a:ext cx="2810915" cy="315833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Protecting Our Privacy  ch.1</vt:lpstr>
      <vt:lpstr>Identity Theft</vt:lpstr>
      <vt:lpstr>  If You Become a Victim of  Identity Theft</vt:lpstr>
      <vt:lpstr>Prevention</vt:lpstr>
      <vt:lpstr>Internet Safety</vt:lpstr>
      <vt:lpstr>Online Shopping</vt:lpstr>
      <vt:lpstr>Deception  (misleading information)</vt:lpstr>
      <vt:lpstr>Pyramid Scheme (fraud)</vt:lpstr>
      <vt:lpstr>Door-to-Door Sales</vt:lpstr>
      <vt:lpstr>Telemarketing  (can be deceptive)</vt:lpstr>
      <vt:lpstr>Reliable Resources for Shoppers</vt:lpstr>
      <vt:lpstr>Better Business Bureau</vt:lpstr>
      <vt:lpstr>Class Action Suit  (bring an action against someone)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Unit: Protecting Our Privacy</dc:title>
  <dc:creator>technology</dc:creator>
  <cp:lastModifiedBy>technology</cp:lastModifiedBy>
  <cp:revision>35</cp:revision>
  <dcterms:created xsi:type="dcterms:W3CDTF">2012-04-16T21:14:25Z</dcterms:created>
  <dcterms:modified xsi:type="dcterms:W3CDTF">2013-04-12T05:06:43Z</dcterms:modified>
</cp:coreProperties>
</file>