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B21A-59EB-4A29-91C4-EB3C838CD2DC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732F-C28D-4996-A1C2-B3053C24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B21A-59EB-4A29-91C4-EB3C838CD2DC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732F-C28D-4996-A1C2-B3053C24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B21A-59EB-4A29-91C4-EB3C838CD2DC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732F-C28D-4996-A1C2-B3053C24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B21A-59EB-4A29-91C4-EB3C838CD2DC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732F-C28D-4996-A1C2-B3053C24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B21A-59EB-4A29-91C4-EB3C838CD2DC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732F-C28D-4996-A1C2-B3053C24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B21A-59EB-4A29-91C4-EB3C838CD2DC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732F-C28D-4996-A1C2-B3053C24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B21A-59EB-4A29-91C4-EB3C838CD2DC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732F-C28D-4996-A1C2-B3053C24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B21A-59EB-4A29-91C4-EB3C838CD2DC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732F-C28D-4996-A1C2-B3053C24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B21A-59EB-4A29-91C4-EB3C838CD2DC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732F-C28D-4996-A1C2-B3053C24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B21A-59EB-4A29-91C4-EB3C838CD2DC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732F-C28D-4996-A1C2-B3053C24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2B21A-59EB-4A29-91C4-EB3C838CD2DC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6732F-C28D-4996-A1C2-B3053C24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2B21A-59EB-4A29-91C4-EB3C838CD2DC}" type="datetimeFigureOut">
              <a:rPr lang="en-US" smtClean="0"/>
              <a:pPr/>
              <a:t>12/28/2012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6732F-C28D-4996-A1C2-B3053C24BE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Banking-Saving Money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Banks Make Money?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Depositor</a:t>
            </a:r>
            <a:r>
              <a:rPr lang="en-US" dirty="0" smtClean="0"/>
              <a:t> A	deposits $10,000 at 1% interest</a:t>
            </a:r>
          </a:p>
          <a:p>
            <a:pPr>
              <a:buNone/>
            </a:pPr>
            <a:r>
              <a:rPr lang="en-US" dirty="0" smtClean="0"/>
              <a:t>= $100 per year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Borrower</a:t>
            </a:r>
            <a:r>
              <a:rPr lang="en-US" dirty="0" smtClean="0"/>
              <a:t> B  borrows $10,000 at 4% interest</a:t>
            </a:r>
          </a:p>
          <a:p>
            <a:pPr>
              <a:buNone/>
            </a:pPr>
            <a:r>
              <a:rPr lang="en-US" dirty="0" smtClean="0"/>
              <a:t>=$400 per year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Bank</a:t>
            </a:r>
            <a:r>
              <a:rPr lang="en-US" dirty="0" smtClean="0"/>
              <a:t> makes money on the difference</a:t>
            </a:r>
          </a:p>
          <a:p>
            <a:pPr>
              <a:buNone/>
            </a:pPr>
            <a:r>
              <a:rPr lang="en-US" dirty="0" smtClean="0"/>
              <a:t>4%-1%=3%</a:t>
            </a:r>
          </a:p>
          <a:p>
            <a:pPr>
              <a:buNone/>
            </a:pPr>
            <a:r>
              <a:rPr lang="en-US" dirty="0" smtClean="0"/>
              <a:t>$300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533400"/>
          <a:ext cx="7848600" cy="6263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94488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MINIMUM BALANCE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DEPOSIT</a:t>
                      </a:r>
                      <a:endParaRPr lang="en-US" dirty="0"/>
                    </a:p>
                  </a:txBody>
                  <a:tcPr/>
                </a:tc>
              </a:tr>
              <a:tr h="8839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PASSBOOK SAVINGS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$0-$100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</a:t>
                      </a:r>
                      <a:r>
                        <a:rPr lang="en-US" baseline="0" dirty="0" smtClean="0"/>
                        <a:t> THAN 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Withdraw and deposit money any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DEMAND</a:t>
                      </a:r>
                      <a:endParaRPr lang="en-US" dirty="0"/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CHECKING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$0-500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Overdraft  fees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DEMAND</a:t>
                      </a:r>
                      <a:endParaRPr lang="en-US" dirty="0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CERTIFICATE OF DEPOSIT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$1000 AND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ABOVE 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FIXED INTEREST</a:t>
                      </a:r>
                    </a:p>
                    <a:p>
                      <a:r>
                        <a:rPr lang="en-US" dirty="0" smtClean="0"/>
                        <a:t>FIXED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SAVINGS BOND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AMOUNT</a:t>
                      </a:r>
                    </a:p>
                    <a:p>
                      <a:r>
                        <a:rPr lang="en-US" baseline="0" dirty="0" smtClean="0"/>
                        <a:t>Pay ½ its face value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$100 for $50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VARIES EVERY DAY</a:t>
                      </a:r>
                    </a:p>
                    <a:p>
                      <a:r>
                        <a:rPr lang="en-US" dirty="0" smtClean="0"/>
                        <a:t>(different)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r>
                        <a:rPr lang="en-US" baseline="0" dirty="0" smtClean="0"/>
                        <a:t> LEND $ TO THE GOV’T</a:t>
                      </a:r>
                    </a:p>
                    <a:p>
                      <a:r>
                        <a:rPr lang="en-US" baseline="0" dirty="0" smtClean="0"/>
                        <a:t>When matures cash it at face value  (20 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</a:p>
                    <a:p>
                      <a:r>
                        <a:rPr lang="en-US" dirty="0" smtClean="0"/>
                        <a:t>Company sells it to raise money</a:t>
                      </a:r>
                      <a:endParaRPr lang="en-US" dirty="0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MONEY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MARKET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 MIN.</a:t>
                      </a:r>
                      <a:r>
                        <a:rPr lang="en-US" baseline="0" dirty="0" smtClean="0"/>
                        <a:t> BALANCE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$1000-$25000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Only 3-6 withdrawals per</a:t>
                      </a:r>
                      <a:r>
                        <a:rPr lang="en-US" baseline="0" dirty="0" smtClean="0"/>
                        <a:t> 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YOUR MONEY IN THE BANK SAFE?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FDIC-FEDERAL DEPOSIT INSURANCE CORPORATION</a:t>
            </a:r>
            <a:r>
              <a:rPr lang="en-US" dirty="0" smtClean="0"/>
              <a:t> (government agency)</a:t>
            </a:r>
          </a:p>
          <a:p>
            <a:r>
              <a:rPr lang="en-US" dirty="0" smtClean="0"/>
              <a:t>Insures up to </a:t>
            </a:r>
            <a:r>
              <a:rPr lang="en-US" dirty="0" smtClean="0">
                <a:solidFill>
                  <a:srgbClr val="FF0000"/>
                </a:solidFill>
              </a:rPr>
              <a:t>$250,000</a:t>
            </a:r>
            <a:r>
              <a:rPr lang="en-US" dirty="0" smtClean="0"/>
              <a:t> per each account</a:t>
            </a:r>
          </a:p>
          <a:p>
            <a:pPr algn="ctr">
              <a:buNone/>
            </a:pPr>
            <a:r>
              <a:rPr lang="en-US" dirty="0" smtClean="0"/>
              <a:t>OTHER INVESTMENTS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STOCK</a:t>
            </a:r>
            <a:r>
              <a:rPr lang="en-US" dirty="0" smtClean="0"/>
              <a:t> (SHARE)-INVESTMENT IN A COMPANY</a:t>
            </a:r>
          </a:p>
          <a:p>
            <a:r>
              <a:rPr lang="en-US" dirty="0" smtClean="0"/>
              <a:t>Are </a:t>
            </a:r>
            <a:r>
              <a:rPr lang="en-US" b="1" dirty="0" smtClean="0">
                <a:solidFill>
                  <a:schemeClr val="accent3"/>
                </a:solidFill>
              </a:rPr>
              <a:t>stocks</a:t>
            </a:r>
            <a:r>
              <a:rPr lang="en-US" dirty="0" smtClean="0"/>
              <a:t> at the Stock Market insured?</a:t>
            </a:r>
          </a:p>
          <a:p>
            <a:pPr>
              <a:buNone/>
            </a:pPr>
            <a:r>
              <a:rPr lang="en-US" dirty="0" smtClean="0"/>
              <a:t>No</a:t>
            </a:r>
          </a:p>
          <a:p>
            <a:r>
              <a:rPr lang="en-US" dirty="0" smtClean="0"/>
              <a:t>Why do people buy risky stocks?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To get capital gain</a:t>
            </a:r>
            <a:r>
              <a:rPr lang="en-US" dirty="0" smtClean="0"/>
              <a:t>-to buy low and sell high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To  get dividends- money</a:t>
            </a:r>
            <a:r>
              <a:rPr lang="en-US" dirty="0" smtClean="0"/>
              <a:t> distributed by the companies to stockholders when they make profits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CALCULATING INTEREST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simple interest</a:t>
            </a:r>
          </a:p>
          <a:p>
            <a:r>
              <a:rPr lang="en-US" dirty="0" smtClean="0"/>
              <a:t>$1,000 at 4</a:t>
            </a:r>
            <a:r>
              <a:rPr lang="en-US" dirty="0" smtClean="0"/>
              <a:t>%=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$1,000x4/100=$40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Year 1 	$40</a:t>
            </a:r>
          </a:p>
          <a:p>
            <a:pPr>
              <a:buNone/>
            </a:pPr>
            <a:r>
              <a:rPr lang="en-US" dirty="0" smtClean="0"/>
              <a:t>Year 2	$40</a:t>
            </a:r>
          </a:p>
          <a:p>
            <a:pPr>
              <a:buNone/>
            </a:pPr>
            <a:r>
              <a:rPr lang="en-US" dirty="0" smtClean="0"/>
              <a:t>Year 3	$40</a:t>
            </a:r>
          </a:p>
          <a:p>
            <a:pPr>
              <a:buNone/>
            </a:pPr>
            <a:r>
              <a:rPr lang="en-US" dirty="0" smtClean="0"/>
              <a:t>Total interest=</a:t>
            </a:r>
          </a:p>
          <a:p>
            <a:pPr>
              <a:buNone/>
            </a:pPr>
            <a:r>
              <a:rPr lang="en-US" dirty="0" smtClean="0"/>
              <a:t> $120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Compounding Interest-interest calculated on deposit plus prior interest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$1,000 at 4%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79637"/>
            <a:ext cx="8686800" cy="4678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Year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Deposit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Interest</a:t>
            </a:r>
            <a:r>
              <a:rPr lang="en-US" sz="2800" dirty="0" smtClean="0"/>
              <a:t>		</a:t>
            </a:r>
            <a:r>
              <a:rPr lang="en-US" sz="2800" b="1" dirty="0" smtClean="0">
                <a:solidFill>
                  <a:srgbClr val="FF0000"/>
                </a:solidFill>
              </a:rPr>
              <a:t>Account Balance </a:t>
            </a:r>
            <a:r>
              <a:rPr lang="en-US" sz="2800" dirty="0" smtClean="0"/>
              <a:t>		</a:t>
            </a:r>
          </a:p>
          <a:p>
            <a:pPr marL="457200" indent="-457200">
              <a:buAutoNum type="arabicPlain"/>
            </a:pPr>
            <a:r>
              <a:rPr lang="en-US" sz="2400" dirty="0" smtClean="0"/>
              <a:t>     $1000	         $1000x4/100</a:t>
            </a:r>
            <a:r>
              <a:rPr lang="en-US" sz="2400" b="1" dirty="0" smtClean="0">
                <a:solidFill>
                  <a:srgbClr val="0070C0"/>
                </a:solidFill>
              </a:rPr>
              <a:t>=$40</a:t>
            </a:r>
            <a:r>
              <a:rPr lang="en-US" sz="2400" dirty="0" smtClean="0"/>
              <a:t>            $1000+40=</a:t>
            </a:r>
          </a:p>
          <a:p>
            <a:pPr marL="457200" indent="-457200">
              <a:buNone/>
            </a:pPr>
            <a:r>
              <a:rPr lang="en-US" sz="2400" dirty="0" smtClean="0"/>
              <a:t>									</a:t>
            </a:r>
            <a:r>
              <a:rPr lang="en-US" sz="2400" b="1" dirty="0" smtClean="0">
                <a:solidFill>
                  <a:srgbClr val="0070C0"/>
                </a:solidFill>
              </a:rPr>
              <a:t>$1040  </a:t>
            </a:r>
            <a:r>
              <a:rPr lang="en-US" sz="2400" dirty="0" smtClean="0"/>
              <a:t>			       </a:t>
            </a:r>
          </a:p>
          <a:p>
            <a:pPr marL="457200" indent="-457200">
              <a:buAutoNum type="arabicPlain" startAt="2"/>
            </a:pPr>
            <a:r>
              <a:rPr lang="en-US" sz="2400" dirty="0" smtClean="0"/>
              <a:t>$1040	       $1040x4/100</a:t>
            </a:r>
            <a:r>
              <a:rPr lang="en-US" sz="2400" b="1" dirty="0" smtClean="0">
                <a:solidFill>
                  <a:srgbClr val="0070C0"/>
                </a:solidFill>
              </a:rPr>
              <a:t>=$41.60 </a:t>
            </a:r>
            <a:r>
              <a:rPr lang="en-US" sz="2400" dirty="0" smtClean="0"/>
              <a:t>        $1040+41.60=</a:t>
            </a:r>
          </a:p>
          <a:p>
            <a:pPr marL="457200" indent="-457200">
              <a:buNone/>
            </a:pPr>
            <a:r>
              <a:rPr lang="en-US" sz="2400" dirty="0" smtClean="0"/>
              <a:t>									</a:t>
            </a:r>
            <a:r>
              <a:rPr lang="en-US" sz="2400" b="1" dirty="0" smtClean="0">
                <a:solidFill>
                  <a:srgbClr val="0070C0"/>
                </a:solidFill>
              </a:rPr>
              <a:t>$1081.60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3	      $1081.60    $1081.60x4/100= </a:t>
            </a:r>
            <a:r>
              <a:rPr lang="en-US" sz="2400" b="1" dirty="0" smtClean="0">
                <a:solidFill>
                  <a:srgbClr val="0070C0"/>
                </a:solidFill>
              </a:rPr>
              <a:t>$43.26</a:t>
            </a:r>
            <a:r>
              <a:rPr lang="en-US" sz="2400" dirty="0" smtClean="0"/>
              <a:t>	  $1081.60+43.26=    		</a:t>
            </a:r>
          </a:p>
          <a:p>
            <a:pPr>
              <a:buNone/>
            </a:pPr>
            <a:r>
              <a:rPr lang="en-US" sz="2400" dirty="0" smtClean="0"/>
              <a:t>						</a:t>
            </a:r>
            <a:r>
              <a:rPr lang="en-US" sz="2400" b="1" dirty="0" smtClean="0">
                <a:solidFill>
                  <a:srgbClr val="0070C0"/>
                </a:solidFill>
              </a:rPr>
              <a:t>                         $1124.86       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 of 72</a:t>
            </a:r>
            <a:br>
              <a:rPr lang="en-US" dirty="0" smtClean="0"/>
            </a:br>
            <a:r>
              <a:rPr lang="en-US" sz="3100" dirty="0" smtClean="0">
                <a:solidFill>
                  <a:srgbClr val="FF0000"/>
                </a:solidFill>
              </a:rPr>
              <a:t>How long will it take to double your money?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72/interest=</a:t>
            </a:r>
            <a:r>
              <a:rPr lang="en-US" dirty="0" smtClean="0"/>
              <a:t>number of years to double your money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$1,000 at 4%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72/4=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18 years to double your money</a:t>
            </a:r>
          </a:p>
          <a:p>
            <a:pPr>
              <a:buNone/>
            </a:pPr>
            <a:r>
              <a:rPr lang="en-US" dirty="0" smtClean="0"/>
              <a:t>$1,000=$2,000 after 18 years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620000" cy="457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PAPER MONEY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31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800" dirty="0" smtClean="0"/>
              <a:t>	A. </a:t>
            </a:r>
            <a:r>
              <a:rPr lang="en-US" sz="2800" b="1" dirty="0" smtClean="0">
                <a:solidFill>
                  <a:schemeClr val="accent5"/>
                </a:solidFill>
              </a:rPr>
              <a:t>personal checks-</a:t>
            </a:r>
            <a:r>
              <a:rPr lang="en-US" sz="2800" b="1" dirty="0" smtClean="0">
                <a:solidFill>
                  <a:srgbClr val="FF0000"/>
                </a:solidFill>
              </a:rPr>
              <a:t>overdraft fees</a:t>
            </a:r>
            <a:r>
              <a:rPr lang="en-US" sz="2800" b="1" dirty="0" smtClean="0">
                <a:solidFill>
                  <a:schemeClr val="accent5"/>
                </a:solidFill>
              </a:rPr>
              <a:t> (writing checks without $)</a:t>
            </a:r>
          </a:p>
          <a:p>
            <a:pPr>
              <a:buNone/>
            </a:pPr>
            <a:r>
              <a:rPr lang="en-US" sz="2800" dirty="0" smtClean="0"/>
              <a:t>	B. 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money order</a:t>
            </a:r>
          </a:p>
          <a:p>
            <a:pPr lvl="1"/>
            <a:r>
              <a:rPr lang="en-US" dirty="0" smtClean="0"/>
              <a:t>small amounts if you don’t have a checking account /can be bought at Currency Exchange</a:t>
            </a:r>
          </a:p>
          <a:p>
            <a:pPr lvl="1">
              <a:buNone/>
            </a:pPr>
            <a:r>
              <a:rPr lang="en-US" b="1" dirty="0" smtClean="0"/>
              <a:t>C.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Traveler's checks</a:t>
            </a:r>
            <a:r>
              <a:rPr lang="en-US" dirty="0" smtClean="0"/>
              <a:t>-</a:t>
            </a:r>
          </a:p>
          <a:p>
            <a:pPr lvl="1">
              <a:buNone/>
            </a:pPr>
            <a:r>
              <a:rPr lang="en-US" dirty="0" smtClean="0"/>
              <a:t>-can be replaced if stolen</a:t>
            </a:r>
          </a:p>
          <a:p>
            <a:pPr lvl="1">
              <a:buNone/>
            </a:pPr>
            <a:r>
              <a:rPr lang="en-US" b="1" dirty="0" smtClean="0"/>
              <a:t>D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Certified checks- </a:t>
            </a:r>
          </a:p>
          <a:p>
            <a:pPr lvl="1">
              <a:buNone/>
            </a:pPr>
            <a:r>
              <a:rPr lang="en-US" dirty="0"/>
              <a:t>-</a:t>
            </a:r>
            <a:r>
              <a:rPr lang="en-US" dirty="0" smtClean="0"/>
              <a:t>stamped by the bank to show that there’s money in your account</a:t>
            </a:r>
          </a:p>
          <a:p>
            <a:pPr lvl="1" algn="ctr">
              <a:buNone/>
            </a:pPr>
            <a:r>
              <a:rPr lang="en-US" sz="4100" b="1" dirty="0" smtClean="0"/>
              <a:t>PLASTIC MONEY</a:t>
            </a:r>
          </a:p>
          <a:p>
            <a:pPr lvl="1">
              <a:buNone/>
            </a:pPr>
            <a:r>
              <a:rPr lang="en-US" dirty="0" smtClean="0"/>
              <a:t>E. </a:t>
            </a:r>
            <a:r>
              <a:rPr lang="en-US" b="1" dirty="0" smtClean="0">
                <a:solidFill>
                  <a:srgbClr val="0070C0"/>
                </a:solidFill>
              </a:rPr>
              <a:t>Debit Card</a:t>
            </a:r>
            <a:r>
              <a:rPr lang="en-US" dirty="0" smtClean="0"/>
              <a:t>-store takes money from your savings or checking account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overdraft fees) </a:t>
            </a:r>
          </a:p>
          <a:p>
            <a:pPr lvl="1">
              <a:buNone/>
            </a:pPr>
            <a:r>
              <a:rPr lang="en-US" dirty="0" smtClean="0"/>
              <a:t>F. </a:t>
            </a:r>
            <a:r>
              <a:rPr lang="en-US" b="1" dirty="0" smtClean="0">
                <a:solidFill>
                  <a:srgbClr val="0070C0"/>
                </a:solidFill>
              </a:rPr>
              <a:t>Credit Card</a:t>
            </a:r>
            <a:r>
              <a:rPr lang="en-US" dirty="0" smtClean="0"/>
              <a:t>-pay the bank later with high interest</a:t>
            </a:r>
          </a:p>
          <a:p>
            <a:pPr lvl="1">
              <a:buNone/>
            </a:pPr>
            <a:r>
              <a:rPr lang="en-US" dirty="0" smtClean="0"/>
              <a:t>	1. pay in full at the end of the month-no interest</a:t>
            </a:r>
          </a:p>
          <a:p>
            <a:pPr lvl="1">
              <a:buNone/>
            </a:pPr>
            <a:r>
              <a:rPr lang="en-US" dirty="0" smtClean="0"/>
              <a:t>	2. make minimum payments-pay high interest</a:t>
            </a:r>
          </a:p>
          <a:p>
            <a:pPr lvl="1">
              <a:buNone/>
            </a:pPr>
            <a:r>
              <a:rPr lang="en-US" dirty="0" smtClean="0"/>
              <a:t>	3. Late payment= low FICO score (credit score)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1. How do banks make money?</a:t>
            </a:r>
          </a:p>
          <a:p>
            <a:pPr>
              <a:buNone/>
            </a:pPr>
            <a:r>
              <a:rPr lang="en-US" dirty="0" smtClean="0"/>
              <a:t>2. Which investment will bring you the highest</a:t>
            </a:r>
          </a:p>
          <a:p>
            <a:pPr>
              <a:buNone/>
            </a:pPr>
            <a:r>
              <a:rPr lang="en-US" dirty="0" smtClean="0"/>
              <a:t>interest: savings account, or Certificate of Deposit?</a:t>
            </a:r>
          </a:p>
          <a:p>
            <a:pPr>
              <a:buNone/>
            </a:pPr>
            <a:r>
              <a:rPr lang="en-US" dirty="0" smtClean="0"/>
              <a:t>3. Which investment can you buy at ½ face value and cash it when it matures at full value? Savings Bond or Money Market? </a:t>
            </a:r>
          </a:p>
          <a:p>
            <a:pPr>
              <a:buNone/>
            </a:pPr>
            <a:r>
              <a:rPr lang="en-US" dirty="0" smtClean="0"/>
              <a:t>4. How much does the FDIC insure per each account in the bank?</a:t>
            </a:r>
          </a:p>
          <a:p>
            <a:pPr>
              <a:buNone/>
            </a:pPr>
            <a:r>
              <a:rPr lang="en-US" dirty="0" smtClean="0"/>
              <a:t>5. Calculate compound interest for 2 years-$1000 at 2%</a:t>
            </a:r>
          </a:p>
          <a:p>
            <a:pPr>
              <a:buNone/>
            </a:pPr>
            <a:r>
              <a:rPr lang="en-US" dirty="0" smtClean="0"/>
              <a:t>6. How many years will it take to double your $1000 at 2%</a:t>
            </a:r>
          </a:p>
          <a:p>
            <a:pPr>
              <a:buNone/>
            </a:pPr>
            <a:r>
              <a:rPr lang="en-US" dirty="0" smtClean="0"/>
              <a:t>7. What is the difference between a debit card and a credit card?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349</Words>
  <Application>Microsoft Office PowerPoint</Application>
  <PresentationFormat>On-screen Show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Banking-Saving Money</vt:lpstr>
      <vt:lpstr>How Do Banks Make Money?</vt:lpstr>
      <vt:lpstr>Slide 3</vt:lpstr>
      <vt:lpstr>IS YOUR MONEY IN THE BANK SAFE?</vt:lpstr>
      <vt:lpstr>CALCULATING INTEREST</vt:lpstr>
      <vt:lpstr> Compounding Interest-interest calculated on deposit plus prior interest $1,000 at 4%</vt:lpstr>
      <vt:lpstr>Rule of 72 How long will it take to double your money?</vt:lpstr>
      <vt:lpstr>PAPER MONEY</vt:lpstr>
      <vt:lpstr>Questions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Banking-Saving Money</dc:title>
  <dc:creator>technology</dc:creator>
  <cp:lastModifiedBy>technology</cp:lastModifiedBy>
  <cp:revision>20</cp:revision>
  <dcterms:created xsi:type="dcterms:W3CDTF">2012-12-18T05:45:05Z</dcterms:created>
  <dcterms:modified xsi:type="dcterms:W3CDTF">2012-12-28T23:10:10Z</dcterms:modified>
</cp:coreProperties>
</file>